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70" r:id="rId1"/>
  </p:sldMasterIdLst>
  <p:notesMasterIdLst>
    <p:notesMasterId r:id="rId9"/>
  </p:notesMasterIdLst>
  <p:handoutMasterIdLst>
    <p:handoutMasterId r:id="rId10"/>
  </p:handoutMasterIdLst>
  <p:sldIdLst>
    <p:sldId id="454" r:id="rId2"/>
    <p:sldId id="256" r:id="rId3"/>
    <p:sldId id="469" r:id="rId4"/>
    <p:sldId id="470" r:id="rId5"/>
    <p:sldId id="432" r:id="rId6"/>
    <p:sldId id="465" r:id="rId7"/>
    <p:sldId id="467" r:id="rId8"/>
  </p:sldIdLst>
  <p:sldSz cx="9144000" cy="6858000" type="screen4x3"/>
  <p:notesSz cx="6950075" cy="9236075"/>
  <p:defaultTextStyle>
    <a:defPPr>
      <a:defRPr lang="en-US"/>
    </a:defPPr>
    <a:lvl1pPr algn="ctr" rtl="0" fontAlgn="base">
      <a:spcBef>
        <a:spcPct val="0"/>
      </a:spcBef>
      <a:spcAft>
        <a:spcPct val="0"/>
      </a:spcAft>
      <a:defRPr sz="2400" kern="1200" baseline="-25000">
        <a:solidFill>
          <a:schemeClr val="tx1"/>
        </a:solidFill>
        <a:latin typeface="Arial" charset="0"/>
        <a:ea typeface="Osaka" pitchFamily="-107" charset="-128"/>
        <a:cs typeface="+mn-cs"/>
      </a:defRPr>
    </a:lvl1pPr>
    <a:lvl2pPr marL="457200" algn="ctr" rtl="0" fontAlgn="base">
      <a:spcBef>
        <a:spcPct val="0"/>
      </a:spcBef>
      <a:spcAft>
        <a:spcPct val="0"/>
      </a:spcAft>
      <a:defRPr sz="2400" kern="1200" baseline="-25000">
        <a:solidFill>
          <a:schemeClr val="tx1"/>
        </a:solidFill>
        <a:latin typeface="Arial" charset="0"/>
        <a:ea typeface="Osaka" pitchFamily="-107" charset="-128"/>
        <a:cs typeface="+mn-cs"/>
      </a:defRPr>
    </a:lvl2pPr>
    <a:lvl3pPr marL="914400" algn="ctr" rtl="0" fontAlgn="base">
      <a:spcBef>
        <a:spcPct val="0"/>
      </a:spcBef>
      <a:spcAft>
        <a:spcPct val="0"/>
      </a:spcAft>
      <a:defRPr sz="2400" kern="1200" baseline="-25000">
        <a:solidFill>
          <a:schemeClr val="tx1"/>
        </a:solidFill>
        <a:latin typeface="Arial" charset="0"/>
        <a:ea typeface="Osaka" pitchFamily="-107" charset="-128"/>
        <a:cs typeface="+mn-cs"/>
      </a:defRPr>
    </a:lvl3pPr>
    <a:lvl4pPr marL="1371600" algn="ctr" rtl="0" fontAlgn="base">
      <a:spcBef>
        <a:spcPct val="0"/>
      </a:spcBef>
      <a:spcAft>
        <a:spcPct val="0"/>
      </a:spcAft>
      <a:defRPr sz="2400" kern="1200" baseline="-25000">
        <a:solidFill>
          <a:schemeClr val="tx1"/>
        </a:solidFill>
        <a:latin typeface="Arial" charset="0"/>
        <a:ea typeface="Osaka" pitchFamily="-107" charset="-128"/>
        <a:cs typeface="+mn-cs"/>
      </a:defRPr>
    </a:lvl4pPr>
    <a:lvl5pPr marL="1828800" algn="ctr" rtl="0" fontAlgn="base">
      <a:spcBef>
        <a:spcPct val="0"/>
      </a:spcBef>
      <a:spcAft>
        <a:spcPct val="0"/>
      </a:spcAft>
      <a:defRPr sz="2400" kern="1200" baseline="-25000">
        <a:solidFill>
          <a:schemeClr val="tx1"/>
        </a:solidFill>
        <a:latin typeface="Arial" charset="0"/>
        <a:ea typeface="Osaka" pitchFamily="-107" charset="-128"/>
        <a:cs typeface="+mn-cs"/>
      </a:defRPr>
    </a:lvl5pPr>
    <a:lvl6pPr marL="2286000" algn="l" defTabSz="914400" rtl="0" eaLnBrk="1" latinLnBrk="0" hangingPunct="1">
      <a:defRPr sz="2400" kern="1200" baseline="-25000">
        <a:solidFill>
          <a:schemeClr val="tx1"/>
        </a:solidFill>
        <a:latin typeface="Arial" charset="0"/>
        <a:ea typeface="Osaka" pitchFamily="-107" charset="-128"/>
        <a:cs typeface="+mn-cs"/>
      </a:defRPr>
    </a:lvl6pPr>
    <a:lvl7pPr marL="2743200" algn="l" defTabSz="914400" rtl="0" eaLnBrk="1" latinLnBrk="0" hangingPunct="1">
      <a:defRPr sz="2400" kern="1200" baseline="-25000">
        <a:solidFill>
          <a:schemeClr val="tx1"/>
        </a:solidFill>
        <a:latin typeface="Arial" charset="0"/>
        <a:ea typeface="Osaka" pitchFamily="-107" charset="-128"/>
        <a:cs typeface="+mn-cs"/>
      </a:defRPr>
    </a:lvl7pPr>
    <a:lvl8pPr marL="3200400" algn="l" defTabSz="914400" rtl="0" eaLnBrk="1" latinLnBrk="0" hangingPunct="1">
      <a:defRPr sz="2400" kern="1200" baseline="-25000">
        <a:solidFill>
          <a:schemeClr val="tx1"/>
        </a:solidFill>
        <a:latin typeface="Arial" charset="0"/>
        <a:ea typeface="Osaka" pitchFamily="-107" charset="-128"/>
        <a:cs typeface="+mn-cs"/>
      </a:defRPr>
    </a:lvl8pPr>
    <a:lvl9pPr marL="3657600" algn="l" defTabSz="914400" rtl="0" eaLnBrk="1" latinLnBrk="0" hangingPunct="1">
      <a:defRPr sz="2400" kern="1200" baseline="-25000">
        <a:solidFill>
          <a:schemeClr val="tx1"/>
        </a:solidFill>
        <a:latin typeface="Arial" charset="0"/>
        <a:ea typeface="Osaka" pitchFamily="-107"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aylor"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CB9"/>
    <a:srgbClr val="004C84"/>
    <a:srgbClr val="C36926"/>
    <a:srgbClr val="D8782E"/>
    <a:srgbClr val="0099FF"/>
    <a:srgbClr val="66CCFF"/>
    <a:srgbClr val="D88B64"/>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88669" autoAdjust="0"/>
  </p:normalViewPr>
  <p:slideViewPr>
    <p:cSldViewPr>
      <p:cViewPr>
        <p:scale>
          <a:sx n="75" d="100"/>
          <a:sy n="75" d="100"/>
        </p:scale>
        <p:origin x="-14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10" y="-72"/>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2B998-0345-459A-B2EE-E401FA9507DD}" type="doc">
      <dgm:prSet loTypeId="urn:microsoft.com/office/officeart/2005/8/layout/pyramid1" loCatId="pyramid" qsTypeId="urn:microsoft.com/office/officeart/2005/8/quickstyle/simple1" qsCatId="simple" csTypeId="urn:microsoft.com/office/officeart/2005/8/colors/accent1_2" csCatId="accent1" phldr="1"/>
      <dgm:spPr/>
    </dgm:pt>
    <dgm:pt modelId="{D636DFFC-5114-4BE3-BC63-CE13CF78CF48}">
      <dgm:prSet phldrT="[Text]"/>
      <dgm:spPr/>
      <dgm:t>
        <a:bodyPr/>
        <a:lstStyle/>
        <a:p>
          <a:r>
            <a:rPr lang="en-US" dirty="0" smtClean="0"/>
            <a:t>FAFSA Completion</a:t>
          </a:r>
          <a:endParaRPr lang="en-US" dirty="0"/>
        </a:p>
      </dgm:t>
    </dgm:pt>
    <dgm:pt modelId="{58285E76-9705-4706-A3F2-92011D13A74C}" type="parTrans" cxnId="{91272599-3E18-48C1-A23C-860A437D71C2}">
      <dgm:prSet/>
      <dgm:spPr/>
      <dgm:t>
        <a:bodyPr/>
        <a:lstStyle/>
        <a:p>
          <a:endParaRPr lang="en-US"/>
        </a:p>
      </dgm:t>
    </dgm:pt>
    <dgm:pt modelId="{44F1C354-FE01-470B-AF06-73EAD1D3D289}" type="sibTrans" cxnId="{91272599-3E18-48C1-A23C-860A437D71C2}">
      <dgm:prSet/>
      <dgm:spPr/>
      <dgm:t>
        <a:bodyPr/>
        <a:lstStyle/>
        <a:p>
          <a:endParaRPr lang="en-US"/>
        </a:p>
      </dgm:t>
    </dgm:pt>
    <dgm:pt modelId="{F64BC600-DF89-4C60-8371-B20B712ED267}">
      <dgm:prSet phldrT="[Text]"/>
      <dgm:spPr/>
      <dgm:t>
        <a:bodyPr/>
        <a:lstStyle/>
        <a:p>
          <a:r>
            <a:rPr lang="en-US" dirty="0" smtClean="0"/>
            <a:t>College Savings</a:t>
          </a:r>
        </a:p>
      </dgm:t>
    </dgm:pt>
    <dgm:pt modelId="{54D97AB1-DBEB-4756-B912-922734444874}" type="parTrans" cxnId="{4AB63A45-AEA1-4AE4-9949-6D23349F0B6D}">
      <dgm:prSet/>
      <dgm:spPr/>
      <dgm:t>
        <a:bodyPr/>
        <a:lstStyle/>
        <a:p>
          <a:endParaRPr lang="en-US"/>
        </a:p>
      </dgm:t>
    </dgm:pt>
    <dgm:pt modelId="{24E53CCB-C168-4B74-87A2-8283B2CDE2B4}" type="sibTrans" cxnId="{4AB63A45-AEA1-4AE4-9949-6D23349F0B6D}">
      <dgm:prSet/>
      <dgm:spPr/>
      <dgm:t>
        <a:bodyPr/>
        <a:lstStyle/>
        <a:p>
          <a:endParaRPr lang="en-US"/>
        </a:p>
      </dgm:t>
    </dgm:pt>
    <dgm:pt modelId="{A9FD94E1-53EB-49F4-8EC6-FEC4EB852D80}">
      <dgm:prSet phldrT="[Text]"/>
      <dgm:spPr/>
      <dgm:t>
        <a:bodyPr/>
        <a:lstStyle/>
        <a:p>
          <a:r>
            <a:rPr lang="en-US" dirty="0" smtClean="0"/>
            <a:t>Financial Education </a:t>
          </a:r>
          <a:endParaRPr lang="en-US" dirty="0"/>
        </a:p>
      </dgm:t>
    </dgm:pt>
    <dgm:pt modelId="{895527BF-9C49-4CD5-9271-9E23DE6E7235}" type="parTrans" cxnId="{2ABCF3EC-66C9-4815-B2EC-678BF490C465}">
      <dgm:prSet/>
      <dgm:spPr/>
      <dgm:t>
        <a:bodyPr/>
        <a:lstStyle/>
        <a:p>
          <a:endParaRPr lang="en-US"/>
        </a:p>
      </dgm:t>
    </dgm:pt>
    <dgm:pt modelId="{0DAB890B-BC25-4590-AA83-9B3CCF7941C1}" type="sibTrans" cxnId="{2ABCF3EC-66C9-4815-B2EC-678BF490C465}">
      <dgm:prSet/>
      <dgm:spPr/>
      <dgm:t>
        <a:bodyPr/>
        <a:lstStyle/>
        <a:p>
          <a:endParaRPr lang="en-US"/>
        </a:p>
      </dgm:t>
    </dgm:pt>
    <dgm:pt modelId="{4300E3FD-D123-477C-BD53-ABACDDE3DE90}">
      <dgm:prSet phldrT="[Text]"/>
      <dgm:spPr/>
      <dgm:t>
        <a:bodyPr/>
        <a:lstStyle/>
        <a:p>
          <a:r>
            <a:rPr lang="en-US" dirty="0" smtClean="0"/>
            <a:t>EFC Forecast=</a:t>
          </a:r>
        </a:p>
        <a:p>
          <a:r>
            <a:rPr lang="en-US" dirty="0" smtClean="0"/>
            <a:t>Savings Goal</a:t>
          </a:r>
        </a:p>
      </dgm:t>
    </dgm:pt>
    <dgm:pt modelId="{3D4FC69F-65E5-4A41-9FE6-9B4480FF8954}" type="parTrans" cxnId="{136AFFCF-89D1-45CA-B808-BEF71ADC107C}">
      <dgm:prSet/>
      <dgm:spPr/>
      <dgm:t>
        <a:bodyPr/>
        <a:lstStyle/>
        <a:p>
          <a:endParaRPr lang="en-US"/>
        </a:p>
      </dgm:t>
    </dgm:pt>
    <dgm:pt modelId="{88622DF3-6B4C-4896-9B9E-1539DAC94C7A}" type="sibTrans" cxnId="{136AFFCF-89D1-45CA-B808-BEF71ADC107C}">
      <dgm:prSet/>
      <dgm:spPr/>
      <dgm:t>
        <a:bodyPr/>
        <a:lstStyle/>
        <a:p>
          <a:endParaRPr lang="en-US"/>
        </a:p>
      </dgm:t>
    </dgm:pt>
    <dgm:pt modelId="{90060FB6-BA89-42E5-8F38-04B4AD98B226}" type="pres">
      <dgm:prSet presAssocID="{0C62B998-0345-459A-B2EE-E401FA9507DD}" presName="Name0" presStyleCnt="0">
        <dgm:presLayoutVars>
          <dgm:dir/>
          <dgm:animLvl val="lvl"/>
          <dgm:resizeHandles val="exact"/>
        </dgm:presLayoutVars>
      </dgm:prSet>
      <dgm:spPr/>
    </dgm:pt>
    <dgm:pt modelId="{B3F16274-2AF8-48AF-B305-6F8819D1A5B6}" type="pres">
      <dgm:prSet presAssocID="{D636DFFC-5114-4BE3-BC63-CE13CF78CF48}" presName="Name8" presStyleCnt="0"/>
      <dgm:spPr/>
    </dgm:pt>
    <dgm:pt modelId="{8EFE209F-1DD6-436C-8873-B6B65E35C1AD}" type="pres">
      <dgm:prSet presAssocID="{D636DFFC-5114-4BE3-BC63-CE13CF78CF48}" presName="level" presStyleLbl="node1" presStyleIdx="0" presStyleCnt="4">
        <dgm:presLayoutVars>
          <dgm:chMax val="1"/>
          <dgm:bulletEnabled val="1"/>
        </dgm:presLayoutVars>
      </dgm:prSet>
      <dgm:spPr/>
      <dgm:t>
        <a:bodyPr/>
        <a:lstStyle/>
        <a:p>
          <a:endParaRPr lang="en-US"/>
        </a:p>
      </dgm:t>
    </dgm:pt>
    <dgm:pt modelId="{FA3D0465-3F7D-4120-BCB7-24A339F7C6ED}" type="pres">
      <dgm:prSet presAssocID="{D636DFFC-5114-4BE3-BC63-CE13CF78CF48}" presName="levelTx" presStyleLbl="revTx" presStyleIdx="0" presStyleCnt="0">
        <dgm:presLayoutVars>
          <dgm:chMax val="1"/>
          <dgm:bulletEnabled val="1"/>
        </dgm:presLayoutVars>
      </dgm:prSet>
      <dgm:spPr/>
      <dgm:t>
        <a:bodyPr/>
        <a:lstStyle/>
        <a:p>
          <a:endParaRPr lang="en-US"/>
        </a:p>
      </dgm:t>
    </dgm:pt>
    <dgm:pt modelId="{04CBB38E-932B-43CE-8A4D-3C66DE75C8A1}" type="pres">
      <dgm:prSet presAssocID="{4300E3FD-D123-477C-BD53-ABACDDE3DE90}" presName="Name8" presStyleCnt="0"/>
      <dgm:spPr/>
    </dgm:pt>
    <dgm:pt modelId="{FF1F7965-FFED-44DD-B0D2-336B028B20BB}" type="pres">
      <dgm:prSet presAssocID="{4300E3FD-D123-477C-BD53-ABACDDE3DE90}" presName="level" presStyleLbl="node1" presStyleIdx="1" presStyleCnt="4">
        <dgm:presLayoutVars>
          <dgm:chMax val="1"/>
          <dgm:bulletEnabled val="1"/>
        </dgm:presLayoutVars>
      </dgm:prSet>
      <dgm:spPr/>
      <dgm:t>
        <a:bodyPr/>
        <a:lstStyle/>
        <a:p>
          <a:endParaRPr lang="en-US"/>
        </a:p>
      </dgm:t>
    </dgm:pt>
    <dgm:pt modelId="{B137029E-48C1-46C1-A7DC-B10B403E0437}" type="pres">
      <dgm:prSet presAssocID="{4300E3FD-D123-477C-BD53-ABACDDE3DE90}" presName="levelTx" presStyleLbl="revTx" presStyleIdx="0" presStyleCnt="0">
        <dgm:presLayoutVars>
          <dgm:chMax val="1"/>
          <dgm:bulletEnabled val="1"/>
        </dgm:presLayoutVars>
      </dgm:prSet>
      <dgm:spPr/>
      <dgm:t>
        <a:bodyPr/>
        <a:lstStyle/>
        <a:p>
          <a:endParaRPr lang="en-US"/>
        </a:p>
      </dgm:t>
    </dgm:pt>
    <dgm:pt modelId="{3A823C48-FB00-4D01-862F-651865DF07F4}" type="pres">
      <dgm:prSet presAssocID="{F64BC600-DF89-4C60-8371-B20B712ED267}" presName="Name8" presStyleCnt="0"/>
      <dgm:spPr/>
    </dgm:pt>
    <dgm:pt modelId="{55EB7E18-6BAF-44A9-8DED-D6C2E861C150}" type="pres">
      <dgm:prSet presAssocID="{F64BC600-DF89-4C60-8371-B20B712ED267}" presName="level" presStyleLbl="node1" presStyleIdx="2" presStyleCnt="4">
        <dgm:presLayoutVars>
          <dgm:chMax val="1"/>
          <dgm:bulletEnabled val="1"/>
        </dgm:presLayoutVars>
      </dgm:prSet>
      <dgm:spPr/>
      <dgm:t>
        <a:bodyPr/>
        <a:lstStyle/>
        <a:p>
          <a:endParaRPr lang="en-US"/>
        </a:p>
      </dgm:t>
    </dgm:pt>
    <dgm:pt modelId="{C955435A-E437-473E-AF7C-DAA67C5EF64D}" type="pres">
      <dgm:prSet presAssocID="{F64BC600-DF89-4C60-8371-B20B712ED267}" presName="levelTx" presStyleLbl="revTx" presStyleIdx="0" presStyleCnt="0">
        <dgm:presLayoutVars>
          <dgm:chMax val="1"/>
          <dgm:bulletEnabled val="1"/>
        </dgm:presLayoutVars>
      </dgm:prSet>
      <dgm:spPr/>
      <dgm:t>
        <a:bodyPr/>
        <a:lstStyle/>
        <a:p>
          <a:endParaRPr lang="en-US"/>
        </a:p>
      </dgm:t>
    </dgm:pt>
    <dgm:pt modelId="{1979F679-6E1A-4A94-BF57-39123A7A98E7}" type="pres">
      <dgm:prSet presAssocID="{A9FD94E1-53EB-49F4-8EC6-FEC4EB852D80}" presName="Name8" presStyleCnt="0"/>
      <dgm:spPr/>
    </dgm:pt>
    <dgm:pt modelId="{E75A6A7F-D809-4071-8555-D5C2D046B62D}" type="pres">
      <dgm:prSet presAssocID="{A9FD94E1-53EB-49F4-8EC6-FEC4EB852D80}" presName="level" presStyleLbl="node1" presStyleIdx="3" presStyleCnt="4">
        <dgm:presLayoutVars>
          <dgm:chMax val="1"/>
          <dgm:bulletEnabled val="1"/>
        </dgm:presLayoutVars>
      </dgm:prSet>
      <dgm:spPr/>
      <dgm:t>
        <a:bodyPr/>
        <a:lstStyle/>
        <a:p>
          <a:endParaRPr lang="en-US"/>
        </a:p>
      </dgm:t>
    </dgm:pt>
    <dgm:pt modelId="{D08275F6-0B34-4606-A386-E9352F64ABB9}" type="pres">
      <dgm:prSet presAssocID="{A9FD94E1-53EB-49F4-8EC6-FEC4EB852D80}" presName="levelTx" presStyleLbl="revTx" presStyleIdx="0" presStyleCnt="0">
        <dgm:presLayoutVars>
          <dgm:chMax val="1"/>
          <dgm:bulletEnabled val="1"/>
        </dgm:presLayoutVars>
      </dgm:prSet>
      <dgm:spPr/>
      <dgm:t>
        <a:bodyPr/>
        <a:lstStyle/>
        <a:p>
          <a:endParaRPr lang="en-US"/>
        </a:p>
      </dgm:t>
    </dgm:pt>
  </dgm:ptLst>
  <dgm:cxnLst>
    <dgm:cxn modelId="{136AFFCF-89D1-45CA-B808-BEF71ADC107C}" srcId="{0C62B998-0345-459A-B2EE-E401FA9507DD}" destId="{4300E3FD-D123-477C-BD53-ABACDDE3DE90}" srcOrd="1" destOrd="0" parTransId="{3D4FC69F-65E5-4A41-9FE6-9B4480FF8954}" sibTransId="{88622DF3-6B4C-4896-9B9E-1539DAC94C7A}"/>
    <dgm:cxn modelId="{0E17202A-6EA9-43A4-8748-BECD81533424}" type="presOf" srcId="{D636DFFC-5114-4BE3-BC63-CE13CF78CF48}" destId="{8EFE209F-1DD6-436C-8873-B6B65E35C1AD}" srcOrd="0" destOrd="0" presId="urn:microsoft.com/office/officeart/2005/8/layout/pyramid1"/>
    <dgm:cxn modelId="{F80F5EA9-EBB5-4399-94F2-43E24730A00B}" type="presOf" srcId="{F64BC600-DF89-4C60-8371-B20B712ED267}" destId="{55EB7E18-6BAF-44A9-8DED-D6C2E861C150}" srcOrd="0" destOrd="0" presId="urn:microsoft.com/office/officeart/2005/8/layout/pyramid1"/>
    <dgm:cxn modelId="{91272599-3E18-48C1-A23C-860A437D71C2}" srcId="{0C62B998-0345-459A-B2EE-E401FA9507DD}" destId="{D636DFFC-5114-4BE3-BC63-CE13CF78CF48}" srcOrd="0" destOrd="0" parTransId="{58285E76-9705-4706-A3F2-92011D13A74C}" sibTransId="{44F1C354-FE01-470B-AF06-73EAD1D3D289}"/>
    <dgm:cxn modelId="{8AF4B511-2A1A-4E61-889E-9B49B4FEC746}" type="presOf" srcId="{4300E3FD-D123-477C-BD53-ABACDDE3DE90}" destId="{B137029E-48C1-46C1-A7DC-B10B403E0437}" srcOrd="1" destOrd="0" presId="urn:microsoft.com/office/officeart/2005/8/layout/pyramid1"/>
    <dgm:cxn modelId="{4AB63A45-AEA1-4AE4-9949-6D23349F0B6D}" srcId="{0C62B998-0345-459A-B2EE-E401FA9507DD}" destId="{F64BC600-DF89-4C60-8371-B20B712ED267}" srcOrd="2" destOrd="0" parTransId="{54D97AB1-DBEB-4756-B912-922734444874}" sibTransId="{24E53CCB-C168-4B74-87A2-8283B2CDE2B4}"/>
    <dgm:cxn modelId="{09D6B085-20BE-408A-A4C8-C2259D940FB4}" type="presOf" srcId="{D636DFFC-5114-4BE3-BC63-CE13CF78CF48}" destId="{FA3D0465-3F7D-4120-BCB7-24A339F7C6ED}" srcOrd="1" destOrd="0" presId="urn:microsoft.com/office/officeart/2005/8/layout/pyramid1"/>
    <dgm:cxn modelId="{A7F5BC02-69F2-412D-B536-E1B2FF7186D2}" type="presOf" srcId="{4300E3FD-D123-477C-BD53-ABACDDE3DE90}" destId="{FF1F7965-FFED-44DD-B0D2-336B028B20BB}" srcOrd="0" destOrd="0" presId="urn:microsoft.com/office/officeart/2005/8/layout/pyramid1"/>
    <dgm:cxn modelId="{D9CCDFCE-8FF6-401D-96C5-2720EF298D4D}" type="presOf" srcId="{A9FD94E1-53EB-49F4-8EC6-FEC4EB852D80}" destId="{E75A6A7F-D809-4071-8555-D5C2D046B62D}" srcOrd="0" destOrd="0" presId="urn:microsoft.com/office/officeart/2005/8/layout/pyramid1"/>
    <dgm:cxn modelId="{5265AB47-FD27-49E0-8C54-93321F6BD94B}" type="presOf" srcId="{F64BC600-DF89-4C60-8371-B20B712ED267}" destId="{C955435A-E437-473E-AF7C-DAA67C5EF64D}" srcOrd="1" destOrd="0" presId="urn:microsoft.com/office/officeart/2005/8/layout/pyramid1"/>
    <dgm:cxn modelId="{BCB185DC-1775-4D2C-A291-A74E10BF4E79}" type="presOf" srcId="{0C62B998-0345-459A-B2EE-E401FA9507DD}" destId="{90060FB6-BA89-42E5-8F38-04B4AD98B226}" srcOrd="0" destOrd="0" presId="urn:microsoft.com/office/officeart/2005/8/layout/pyramid1"/>
    <dgm:cxn modelId="{2ABCF3EC-66C9-4815-B2EC-678BF490C465}" srcId="{0C62B998-0345-459A-B2EE-E401FA9507DD}" destId="{A9FD94E1-53EB-49F4-8EC6-FEC4EB852D80}" srcOrd="3" destOrd="0" parTransId="{895527BF-9C49-4CD5-9271-9E23DE6E7235}" sibTransId="{0DAB890B-BC25-4590-AA83-9B3CCF7941C1}"/>
    <dgm:cxn modelId="{36151EDC-9A17-4D36-BEA9-DF79D2E9ED04}" type="presOf" srcId="{A9FD94E1-53EB-49F4-8EC6-FEC4EB852D80}" destId="{D08275F6-0B34-4606-A386-E9352F64ABB9}" srcOrd="1" destOrd="0" presId="urn:microsoft.com/office/officeart/2005/8/layout/pyramid1"/>
    <dgm:cxn modelId="{EEB8B4AE-60DE-471F-B4CF-1C8A72D29E27}" type="presParOf" srcId="{90060FB6-BA89-42E5-8F38-04B4AD98B226}" destId="{B3F16274-2AF8-48AF-B305-6F8819D1A5B6}" srcOrd="0" destOrd="0" presId="urn:microsoft.com/office/officeart/2005/8/layout/pyramid1"/>
    <dgm:cxn modelId="{597CB25B-FFCA-40B6-9E8C-DA45FF81293F}" type="presParOf" srcId="{B3F16274-2AF8-48AF-B305-6F8819D1A5B6}" destId="{8EFE209F-1DD6-436C-8873-B6B65E35C1AD}" srcOrd="0" destOrd="0" presId="urn:microsoft.com/office/officeart/2005/8/layout/pyramid1"/>
    <dgm:cxn modelId="{479DF883-7AA4-44FB-8A1D-179FFD61C3D7}" type="presParOf" srcId="{B3F16274-2AF8-48AF-B305-6F8819D1A5B6}" destId="{FA3D0465-3F7D-4120-BCB7-24A339F7C6ED}" srcOrd="1" destOrd="0" presId="urn:microsoft.com/office/officeart/2005/8/layout/pyramid1"/>
    <dgm:cxn modelId="{FB4EFF0D-3D15-4FCF-B1D6-1CEE4DF3C77E}" type="presParOf" srcId="{90060FB6-BA89-42E5-8F38-04B4AD98B226}" destId="{04CBB38E-932B-43CE-8A4D-3C66DE75C8A1}" srcOrd="1" destOrd="0" presId="urn:microsoft.com/office/officeart/2005/8/layout/pyramid1"/>
    <dgm:cxn modelId="{A2072C7E-D044-4B26-B31E-AD94E1104B61}" type="presParOf" srcId="{04CBB38E-932B-43CE-8A4D-3C66DE75C8A1}" destId="{FF1F7965-FFED-44DD-B0D2-336B028B20BB}" srcOrd="0" destOrd="0" presId="urn:microsoft.com/office/officeart/2005/8/layout/pyramid1"/>
    <dgm:cxn modelId="{E40B32B1-3E4E-4C7D-B454-7A28A2BD7F86}" type="presParOf" srcId="{04CBB38E-932B-43CE-8A4D-3C66DE75C8A1}" destId="{B137029E-48C1-46C1-A7DC-B10B403E0437}" srcOrd="1" destOrd="0" presId="urn:microsoft.com/office/officeart/2005/8/layout/pyramid1"/>
    <dgm:cxn modelId="{49D688B8-1099-4028-8F1C-D6905E53955A}" type="presParOf" srcId="{90060FB6-BA89-42E5-8F38-04B4AD98B226}" destId="{3A823C48-FB00-4D01-862F-651865DF07F4}" srcOrd="2" destOrd="0" presId="urn:microsoft.com/office/officeart/2005/8/layout/pyramid1"/>
    <dgm:cxn modelId="{794F8020-3FFE-46CF-99BF-9243D3C68892}" type="presParOf" srcId="{3A823C48-FB00-4D01-862F-651865DF07F4}" destId="{55EB7E18-6BAF-44A9-8DED-D6C2E861C150}" srcOrd="0" destOrd="0" presId="urn:microsoft.com/office/officeart/2005/8/layout/pyramid1"/>
    <dgm:cxn modelId="{55994D72-C384-45AC-9394-DA1D5D46F2B0}" type="presParOf" srcId="{3A823C48-FB00-4D01-862F-651865DF07F4}" destId="{C955435A-E437-473E-AF7C-DAA67C5EF64D}" srcOrd="1" destOrd="0" presId="urn:microsoft.com/office/officeart/2005/8/layout/pyramid1"/>
    <dgm:cxn modelId="{2631E3F2-E2EF-4CFF-BB3C-9D4FD12B6BB0}" type="presParOf" srcId="{90060FB6-BA89-42E5-8F38-04B4AD98B226}" destId="{1979F679-6E1A-4A94-BF57-39123A7A98E7}" srcOrd="3" destOrd="0" presId="urn:microsoft.com/office/officeart/2005/8/layout/pyramid1"/>
    <dgm:cxn modelId="{0F171A4D-18E6-4D81-89EE-6BF720DF5693}" type="presParOf" srcId="{1979F679-6E1A-4A94-BF57-39123A7A98E7}" destId="{E75A6A7F-D809-4071-8555-D5C2D046B62D}" srcOrd="0" destOrd="0" presId="urn:microsoft.com/office/officeart/2005/8/layout/pyramid1"/>
    <dgm:cxn modelId="{C66E1994-4DE6-44D2-8E7A-16FC0AC1D660}" type="presParOf" srcId="{1979F679-6E1A-4A94-BF57-39123A7A98E7}" destId="{D08275F6-0B34-4606-A386-E9352F64ABB9}"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FE209F-1DD6-436C-8873-B6B65E35C1AD}">
      <dsp:nvSpPr>
        <dsp:cNvPr id="0" name=""/>
        <dsp:cNvSpPr/>
      </dsp:nvSpPr>
      <dsp:spPr>
        <a:xfrm>
          <a:off x="3086099" y="0"/>
          <a:ext cx="2057400" cy="1097359"/>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FAFSA Completion</a:t>
          </a:r>
          <a:endParaRPr lang="en-US" sz="3000" kern="1200" dirty="0"/>
        </a:p>
      </dsp:txBody>
      <dsp:txXfrm>
        <a:off x="3086099" y="0"/>
        <a:ext cx="2057400" cy="1097359"/>
      </dsp:txXfrm>
    </dsp:sp>
    <dsp:sp modelId="{FF1F7965-FFED-44DD-B0D2-336B028B20BB}">
      <dsp:nvSpPr>
        <dsp:cNvPr id="0" name=""/>
        <dsp:cNvSpPr/>
      </dsp:nvSpPr>
      <dsp:spPr>
        <a:xfrm>
          <a:off x="2057400" y="1097359"/>
          <a:ext cx="4114800" cy="1097359"/>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EFC Forecast=</a:t>
          </a:r>
        </a:p>
        <a:p>
          <a:pPr lvl="0" algn="ctr" defTabSz="1333500">
            <a:lnSpc>
              <a:spcPct val="90000"/>
            </a:lnSpc>
            <a:spcBef>
              <a:spcPct val="0"/>
            </a:spcBef>
            <a:spcAft>
              <a:spcPct val="35000"/>
            </a:spcAft>
          </a:pPr>
          <a:r>
            <a:rPr lang="en-US" sz="3000" kern="1200" dirty="0" smtClean="0"/>
            <a:t>Savings Goal</a:t>
          </a:r>
        </a:p>
      </dsp:txBody>
      <dsp:txXfrm>
        <a:off x="2777489" y="1097359"/>
        <a:ext cx="2674620" cy="1097359"/>
      </dsp:txXfrm>
    </dsp:sp>
    <dsp:sp modelId="{55EB7E18-6BAF-44A9-8DED-D6C2E861C150}">
      <dsp:nvSpPr>
        <dsp:cNvPr id="0" name=""/>
        <dsp:cNvSpPr/>
      </dsp:nvSpPr>
      <dsp:spPr>
        <a:xfrm>
          <a:off x="1028699" y="2194718"/>
          <a:ext cx="6172200" cy="1097359"/>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College Savings</a:t>
          </a:r>
        </a:p>
      </dsp:txBody>
      <dsp:txXfrm>
        <a:off x="2108834" y="2194718"/>
        <a:ext cx="4011930" cy="1097359"/>
      </dsp:txXfrm>
    </dsp:sp>
    <dsp:sp modelId="{E75A6A7F-D809-4071-8555-D5C2D046B62D}">
      <dsp:nvSpPr>
        <dsp:cNvPr id="0" name=""/>
        <dsp:cNvSpPr/>
      </dsp:nvSpPr>
      <dsp:spPr>
        <a:xfrm>
          <a:off x="0" y="3292077"/>
          <a:ext cx="8229600" cy="1097359"/>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Financial Education </a:t>
          </a:r>
          <a:endParaRPr lang="en-US" sz="3000" kern="1200" dirty="0"/>
        </a:p>
      </dsp:txBody>
      <dsp:txXfrm>
        <a:off x="1440179" y="3292077"/>
        <a:ext cx="5349240" cy="10973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1"/>
            <a:ext cx="3011488" cy="461963"/>
          </a:xfrm>
          <a:prstGeom prst="rect">
            <a:avLst/>
          </a:prstGeom>
          <a:noFill/>
          <a:ln w="9525">
            <a:noFill/>
            <a:miter lim="800000"/>
            <a:headEnd/>
            <a:tailEnd/>
          </a:ln>
          <a:effectLst/>
        </p:spPr>
        <p:txBody>
          <a:bodyPr vert="horz" wrap="square" lIns="90265" tIns="45133" rIns="90265" bIns="45133" numCol="1" anchor="t" anchorCtr="0" compatLnSpc="1">
            <a:prstTxWarp prst="textNoShape">
              <a:avLst/>
            </a:prstTxWarp>
          </a:bodyPr>
          <a:lstStyle>
            <a:lvl1pPr algn="l" defTabSz="903238" eaLnBrk="0" hangingPunct="0">
              <a:defRPr sz="1200"/>
            </a:lvl1pPr>
          </a:lstStyle>
          <a:p>
            <a:pPr>
              <a:defRPr/>
            </a:pPr>
            <a:endParaRPr lang="en-US"/>
          </a:p>
        </p:txBody>
      </p:sp>
      <p:sp>
        <p:nvSpPr>
          <p:cNvPr id="123907" name="Rectangle 3"/>
          <p:cNvSpPr>
            <a:spLocks noGrp="1" noChangeArrowheads="1"/>
          </p:cNvSpPr>
          <p:nvPr>
            <p:ph type="dt" sz="quarter" idx="1"/>
          </p:nvPr>
        </p:nvSpPr>
        <p:spPr bwMode="auto">
          <a:xfrm>
            <a:off x="3937000" y="1"/>
            <a:ext cx="3011488" cy="461963"/>
          </a:xfrm>
          <a:prstGeom prst="rect">
            <a:avLst/>
          </a:prstGeom>
          <a:noFill/>
          <a:ln w="9525">
            <a:noFill/>
            <a:miter lim="800000"/>
            <a:headEnd/>
            <a:tailEnd/>
          </a:ln>
          <a:effectLst/>
        </p:spPr>
        <p:txBody>
          <a:bodyPr vert="horz" wrap="square" lIns="90265" tIns="45133" rIns="90265" bIns="45133" numCol="1" anchor="t" anchorCtr="0" compatLnSpc="1">
            <a:prstTxWarp prst="textNoShape">
              <a:avLst/>
            </a:prstTxWarp>
          </a:bodyPr>
          <a:lstStyle>
            <a:lvl1pPr algn="r" defTabSz="903238" eaLnBrk="0" hangingPunct="0">
              <a:defRPr sz="1200"/>
            </a:lvl1pPr>
          </a:lstStyle>
          <a:p>
            <a:pPr>
              <a:defRPr/>
            </a:pPr>
            <a:fld id="{F62A3DB7-7360-464C-A19F-ADB30DEE6AEF}" type="datetime1">
              <a:rPr lang="en-US"/>
              <a:pPr>
                <a:defRPr/>
              </a:pPr>
              <a:t>3/9/2011</a:t>
            </a:fld>
            <a:endParaRPr lang="en-US"/>
          </a:p>
        </p:txBody>
      </p:sp>
      <p:sp>
        <p:nvSpPr>
          <p:cNvPr id="123908" name="Rectangle 4"/>
          <p:cNvSpPr>
            <a:spLocks noGrp="1" noChangeArrowheads="1"/>
          </p:cNvSpPr>
          <p:nvPr>
            <p:ph type="ftr" sz="quarter" idx="2"/>
          </p:nvPr>
        </p:nvSpPr>
        <p:spPr bwMode="auto">
          <a:xfrm>
            <a:off x="0" y="8772526"/>
            <a:ext cx="3011488" cy="461963"/>
          </a:xfrm>
          <a:prstGeom prst="rect">
            <a:avLst/>
          </a:prstGeom>
          <a:noFill/>
          <a:ln w="9525">
            <a:noFill/>
            <a:miter lim="800000"/>
            <a:headEnd/>
            <a:tailEnd/>
          </a:ln>
          <a:effectLst/>
        </p:spPr>
        <p:txBody>
          <a:bodyPr vert="horz" wrap="square" lIns="90265" tIns="45133" rIns="90265" bIns="45133" numCol="1" anchor="b" anchorCtr="0" compatLnSpc="1">
            <a:prstTxWarp prst="textNoShape">
              <a:avLst/>
            </a:prstTxWarp>
          </a:bodyPr>
          <a:lstStyle>
            <a:lvl1pPr algn="l" defTabSz="903238" eaLnBrk="0" hangingPunct="0">
              <a:defRPr sz="1200"/>
            </a:lvl1pPr>
          </a:lstStyle>
          <a:p>
            <a:pPr>
              <a:defRPr/>
            </a:pPr>
            <a:endParaRPr lang="en-US"/>
          </a:p>
        </p:txBody>
      </p:sp>
      <p:sp>
        <p:nvSpPr>
          <p:cNvPr id="123909" name="Rectangle 5"/>
          <p:cNvSpPr>
            <a:spLocks noGrp="1" noChangeArrowheads="1"/>
          </p:cNvSpPr>
          <p:nvPr>
            <p:ph type="sldNum" sz="quarter" idx="3"/>
          </p:nvPr>
        </p:nvSpPr>
        <p:spPr bwMode="auto">
          <a:xfrm>
            <a:off x="3937000" y="8772526"/>
            <a:ext cx="3011488" cy="461963"/>
          </a:xfrm>
          <a:prstGeom prst="rect">
            <a:avLst/>
          </a:prstGeom>
          <a:noFill/>
          <a:ln w="9525">
            <a:noFill/>
            <a:miter lim="800000"/>
            <a:headEnd/>
            <a:tailEnd/>
          </a:ln>
          <a:effectLst/>
        </p:spPr>
        <p:txBody>
          <a:bodyPr vert="horz" wrap="square" lIns="90265" tIns="45133" rIns="90265" bIns="45133" numCol="1" anchor="b" anchorCtr="0" compatLnSpc="1">
            <a:prstTxWarp prst="textNoShape">
              <a:avLst/>
            </a:prstTxWarp>
          </a:bodyPr>
          <a:lstStyle>
            <a:lvl1pPr algn="r" defTabSz="903238" eaLnBrk="0" hangingPunct="0">
              <a:defRPr sz="1200"/>
            </a:lvl1pPr>
          </a:lstStyle>
          <a:p>
            <a:pPr>
              <a:defRPr/>
            </a:pPr>
            <a:fld id="{6EAB3179-4994-4372-96B1-39BB70C94FB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0018" name="Rectangle 2"/>
          <p:cNvSpPr>
            <a:spLocks noGrp="1" noChangeArrowheads="1"/>
          </p:cNvSpPr>
          <p:nvPr>
            <p:ph type="hdr" sz="quarter"/>
          </p:nvPr>
        </p:nvSpPr>
        <p:spPr bwMode="auto">
          <a:xfrm>
            <a:off x="0" y="1"/>
            <a:ext cx="3011488" cy="461963"/>
          </a:xfrm>
          <a:prstGeom prst="rect">
            <a:avLst/>
          </a:prstGeom>
          <a:noFill/>
          <a:ln w="9525">
            <a:noFill/>
            <a:miter lim="800000"/>
            <a:headEnd/>
            <a:tailEnd/>
          </a:ln>
        </p:spPr>
        <p:txBody>
          <a:bodyPr vert="horz" wrap="square" lIns="91979" tIns="45990" rIns="91979" bIns="45990" numCol="1" anchor="t" anchorCtr="0" compatLnSpc="1">
            <a:prstTxWarp prst="textNoShape">
              <a:avLst/>
            </a:prstTxWarp>
          </a:bodyPr>
          <a:lstStyle>
            <a:lvl1pPr algn="l" defTabSz="919113">
              <a:defRPr sz="1200" baseline="0"/>
            </a:lvl1pPr>
          </a:lstStyle>
          <a:p>
            <a:pPr>
              <a:defRPr/>
            </a:pPr>
            <a:endParaRPr lang="en-US"/>
          </a:p>
        </p:txBody>
      </p:sp>
      <p:sp>
        <p:nvSpPr>
          <p:cNvPr id="470019" name="Rectangle 3"/>
          <p:cNvSpPr>
            <a:spLocks noGrp="1" noChangeArrowheads="1"/>
          </p:cNvSpPr>
          <p:nvPr>
            <p:ph type="dt" idx="1"/>
          </p:nvPr>
        </p:nvSpPr>
        <p:spPr bwMode="auto">
          <a:xfrm>
            <a:off x="3937000" y="1"/>
            <a:ext cx="3011488" cy="461963"/>
          </a:xfrm>
          <a:prstGeom prst="rect">
            <a:avLst/>
          </a:prstGeom>
          <a:noFill/>
          <a:ln w="9525">
            <a:noFill/>
            <a:miter lim="800000"/>
            <a:headEnd/>
            <a:tailEnd/>
          </a:ln>
        </p:spPr>
        <p:txBody>
          <a:bodyPr vert="horz" wrap="square" lIns="91979" tIns="45990" rIns="91979" bIns="45990" numCol="1" anchor="t" anchorCtr="0" compatLnSpc="1">
            <a:prstTxWarp prst="textNoShape">
              <a:avLst/>
            </a:prstTxWarp>
          </a:bodyPr>
          <a:lstStyle>
            <a:lvl1pPr algn="r" defTabSz="919113">
              <a:defRPr sz="1200" baseline="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66813" y="692150"/>
            <a:ext cx="4618037" cy="3463925"/>
          </a:xfrm>
          <a:prstGeom prst="rect">
            <a:avLst/>
          </a:prstGeom>
          <a:noFill/>
          <a:ln w="9525">
            <a:solidFill>
              <a:srgbClr val="000000"/>
            </a:solidFill>
            <a:miter lim="800000"/>
            <a:headEnd/>
            <a:tailEnd/>
          </a:ln>
        </p:spPr>
      </p:sp>
      <p:sp>
        <p:nvSpPr>
          <p:cNvPr id="470021" name="Rectangle 5"/>
          <p:cNvSpPr>
            <a:spLocks noGrp="1" noChangeArrowheads="1"/>
          </p:cNvSpPr>
          <p:nvPr>
            <p:ph type="body" sz="quarter" idx="3"/>
          </p:nvPr>
        </p:nvSpPr>
        <p:spPr bwMode="auto">
          <a:xfrm>
            <a:off x="695326" y="4387851"/>
            <a:ext cx="5559425" cy="4156075"/>
          </a:xfrm>
          <a:prstGeom prst="rect">
            <a:avLst/>
          </a:prstGeom>
          <a:noFill/>
          <a:ln w="9525">
            <a:noFill/>
            <a:miter lim="800000"/>
            <a:headEnd/>
            <a:tailEnd/>
          </a:ln>
        </p:spPr>
        <p:txBody>
          <a:bodyPr vert="horz" wrap="square" lIns="91979" tIns="45990" rIns="91979" bIns="45990" numCol="1" anchor="t" anchorCtr="0" compatLnSpc="1">
            <a:prstTxWarp prst="textNoShape">
              <a:avLst/>
            </a:prstTxWarp>
          </a:bodyPr>
          <a:lstStyle/>
          <a:p>
            <a:pPr lvl="0"/>
            <a:r>
              <a:rPr lang="en-US" sz="1100" dirty="0" smtClean="0">
                <a:latin typeface="Calibri"/>
                <a:ea typeface="Calibri"/>
                <a:cs typeface="Times New Roman"/>
              </a:rPr>
              <a:t>This information can be used by participating secondary schools, local educational agencies, and state agencies to facilitate counseling to students on FAFSA completion, assist in finding financial aid funding for college, and encourage college acceptance and enrollment. Only secondary schools and local educational agencies are approved to participate in the pilot program.</a:t>
            </a:r>
            <a:endParaRPr lang="en-US" noProof="0" dirty="0" smtClean="0"/>
          </a:p>
        </p:txBody>
      </p:sp>
      <p:sp>
        <p:nvSpPr>
          <p:cNvPr id="470022" name="Rectangle 6"/>
          <p:cNvSpPr>
            <a:spLocks noGrp="1" noChangeArrowheads="1"/>
          </p:cNvSpPr>
          <p:nvPr>
            <p:ph type="ftr" sz="quarter" idx="4"/>
          </p:nvPr>
        </p:nvSpPr>
        <p:spPr bwMode="auto">
          <a:xfrm>
            <a:off x="0" y="8772526"/>
            <a:ext cx="3011488" cy="461963"/>
          </a:xfrm>
          <a:prstGeom prst="rect">
            <a:avLst/>
          </a:prstGeom>
          <a:noFill/>
          <a:ln w="9525">
            <a:noFill/>
            <a:miter lim="800000"/>
            <a:headEnd/>
            <a:tailEnd/>
          </a:ln>
        </p:spPr>
        <p:txBody>
          <a:bodyPr vert="horz" wrap="square" lIns="91979" tIns="45990" rIns="91979" bIns="45990" numCol="1" anchor="b" anchorCtr="0" compatLnSpc="1">
            <a:prstTxWarp prst="textNoShape">
              <a:avLst/>
            </a:prstTxWarp>
          </a:bodyPr>
          <a:lstStyle>
            <a:lvl1pPr algn="l" defTabSz="919113">
              <a:defRPr sz="1200" baseline="0"/>
            </a:lvl1pPr>
          </a:lstStyle>
          <a:p>
            <a:pPr>
              <a:defRPr/>
            </a:pPr>
            <a:endParaRPr lang="en-US"/>
          </a:p>
        </p:txBody>
      </p:sp>
      <p:sp>
        <p:nvSpPr>
          <p:cNvPr id="470023" name="Rectangle 7"/>
          <p:cNvSpPr>
            <a:spLocks noGrp="1" noChangeArrowheads="1"/>
          </p:cNvSpPr>
          <p:nvPr>
            <p:ph type="sldNum" sz="quarter" idx="5"/>
          </p:nvPr>
        </p:nvSpPr>
        <p:spPr bwMode="auto">
          <a:xfrm>
            <a:off x="3937000" y="8772526"/>
            <a:ext cx="3011488" cy="461963"/>
          </a:xfrm>
          <a:prstGeom prst="rect">
            <a:avLst/>
          </a:prstGeom>
          <a:noFill/>
          <a:ln w="9525">
            <a:noFill/>
            <a:miter lim="800000"/>
            <a:headEnd/>
            <a:tailEnd/>
          </a:ln>
        </p:spPr>
        <p:txBody>
          <a:bodyPr vert="horz" wrap="square" lIns="91979" tIns="45990" rIns="91979" bIns="45990" numCol="1" anchor="b" anchorCtr="0" compatLnSpc="1">
            <a:prstTxWarp prst="textNoShape">
              <a:avLst/>
            </a:prstTxWarp>
          </a:bodyPr>
          <a:lstStyle>
            <a:lvl1pPr algn="r" defTabSz="919113">
              <a:defRPr sz="1200" baseline="0"/>
            </a:lvl1pPr>
          </a:lstStyle>
          <a:p>
            <a:pPr>
              <a:defRPr/>
            </a:pPr>
            <a:fld id="{32C25703-5050-43FD-A714-E61B21B101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n-US" sz="1100" kern="1200" smtClean="0">
        <a:solidFill>
          <a:schemeClr val="tx1"/>
        </a:solidFill>
        <a:latin typeface="Arial" pitchFamily="-108"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E8163F8D-6788-40D0-8DD1-690E84860AA4}" type="slidenum">
              <a:rPr lang="en-US" smtClean="0"/>
              <a:pPr/>
              <a:t>1</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marL="228588" indent="-228588" eaLnBrk="1" hangingPunct="1"/>
            <a:endParaRPr lang="en-US" dirty="0"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E8163F8D-6788-40D0-8DD1-690E84860AA4}" type="slidenum">
              <a:rPr lang="en-US" smtClean="0"/>
              <a:pPr/>
              <a:t>2</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marL="228588" indent="-228588" eaLnBrk="1" hangingPunct="1"/>
            <a:r>
              <a:rPr lang="en-US" dirty="0" smtClean="0">
                <a:latin typeface="Arial" charset="0"/>
                <a:ea typeface="ＭＳ Ｐゴシック" pitchFamily="34" charset="-128"/>
              </a:rPr>
              <a:t>Talk</a:t>
            </a:r>
            <a:r>
              <a:rPr lang="en-US" baseline="0" dirty="0" smtClean="0">
                <a:latin typeface="Arial" charset="0"/>
                <a:ea typeface="ＭＳ Ｐゴシック" pitchFamily="34" charset="-128"/>
              </a:rPr>
              <a:t> about the report</a:t>
            </a:r>
            <a:endParaRPr lang="en-US" dirty="0"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TG (students who did not apply for financial aid reported that they did not apply because)</a:t>
            </a:r>
            <a:r>
              <a:rPr lang="en-US" dirty="0" smtClean="0"/>
              <a:t>:</a:t>
            </a:r>
            <a:r>
              <a:rPr lang="en-US" baseline="0" dirty="0" smtClean="0"/>
              <a:t> </a:t>
            </a:r>
          </a:p>
          <a:p>
            <a:endParaRPr lang="en-US" baseline="0" dirty="0" smtClean="0"/>
          </a:p>
          <a:p>
            <a:r>
              <a:rPr lang="en-US" dirty="0" smtClean="0"/>
              <a:t>1 in 5 Texas students do not apply for financial aid because the process is too time consuming</a:t>
            </a:r>
          </a:p>
          <a:p>
            <a:r>
              <a:rPr lang="en-US" dirty="0" smtClean="0"/>
              <a:t>1 in 5 Texas students do not complete the FAFSA because they do not know how to apply and 58% do not complete the FAFSA because they are ineligible for financial aid</a:t>
            </a:r>
          </a:p>
          <a:p>
            <a:endParaRPr lang="en-US" dirty="0" smtClean="0"/>
          </a:p>
          <a:p>
            <a:r>
              <a:rPr lang="en-US" dirty="0" smtClean="0"/>
              <a:t>From</a:t>
            </a:r>
            <a:r>
              <a:rPr lang="en-US" baseline="0" dirty="0" smtClean="0"/>
              <a:t> RMC- Student Futures Project: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FAFSA completion among low-income students increased their odds of enrollment by 235%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FAFSA</a:t>
            </a:r>
            <a:r>
              <a:rPr lang="en-US" baseline="0" dirty="0" smtClean="0"/>
              <a:t> completion among all students increased their odds of enrollment by 116% &amp; by 349% for Hispanic students</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32C25703-5050-43FD-A714-E61B21B1014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TG (students who did not apply for financial aid reported that they did not apply because)</a:t>
            </a:r>
            <a:r>
              <a:rPr lang="en-US" dirty="0" smtClean="0"/>
              <a:t>:</a:t>
            </a:r>
            <a:r>
              <a:rPr lang="en-US" baseline="0" dirty="0" smtClean="0"/>
              <a:t> </a:t>
            </a:r>
          </a:p>
          <a:p>
            <a:endParaRPr lang="en-US" baseline="0" dirty="0" smtClean="0"/>
          </a:p>
          <a:p>
            <a:r>
              <a:rPr lang="en-US" dirty="0" smtClean="0"/>
              <a:t>1 in 5 Texas students do not apply for financial aid because the process is too time consuming</a:t>
            </a:r>
          </a:p>
          <a:p>
            <a:r>
              <a:rPr lang="en-US" dirty="0" smtClean="0"/>
              <a:t>1 in 5 Texas students do not complete the FAFSA because they do not know how to apply and 58% do not complete the FAFSA because they are ineligible for financial aid</a:t>
            </a:r>
          </a:p>
          <a:p>
            <a:endParaRPr lang="en-US" dirty="0" smtClean="0"/>
          </a:p>
          <a:p>
            <a:r>
              <a:rPr lang="en-US" dirty="0" smtClean="0"/>
              <a:t>From</a:t>
            </a:r>
            <a:r>
              <a:rPr lang="en-US" baseline="0" dirty="0" smtClean="0"/>
              <a:t> RMC- Student Futures Project: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FAFSA completion among low-income students increased their odds of enrollment by 235%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FAFSA</a:t>
            </a:r>
            <a:r>
              <a:rPr lang="en-US" baseline="0" dirty="0" smtClean="0"/>
              <a:t> completion among all students increased their odds of enrollment by 116% &amp; by 349% for Hispanic students</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32C25703-5050-43FD-A714-E61B21B1014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a:t>
            </a:r>
            <a:endParaRPr lang="en-US" dirty="0"/>
          </a:p>
        </p:txBody>
      </p:sp>
      <p:sp>
        <p:nvSpPr>
          <p:cNvPr id="4" name="Slide Number Placeholder 3"/>
          <p:cNvSpPr>
            <a:spLocks noGrp="1"/>
          </p:cNvSpPr>
          <p:nvPr>
            <p:ph type="sldNum" sz="quarter" idx="10"/>
          </p:nvPr>
        </p:nvSpPr>
        <p:spPr/>
        <p:txBody>
          <a:bodyPr/>
          <a:lstStyle/>
          <a:p>
            <a:pPr>
              <a:defRPr/>
            </a:pPr>
            <a:fld id="{6B51F4A0-8125-4163-B891-21BE91DCC3BF}"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information can be used by participating secondary schools, local educational agencies, and state agencies to facilitate counseling to students on FAFSA completion, assist in finding financial aid funding for college, and encourage college acceptance and enrollment. Only secondary schools and local educational agencies are approved to participate in the pilot program</a:t>
            </a:r>
            <a:r>
              <a:rPr lang="en-US" dirty="0" smtClean="0"/>
              <a:t>.</a:t>
            </a:r>
          </a:p>
          <a:p>
            <a:endParaRPr lang="en-US" dirty="0"/>
          </a:p>
          <a:p>
            <a:r>
              <a:rPr lang="en-US" i="1" dirty="0"/>
              <a:t>Another benefit is the flag feature, which alerts high school counselors of non-completed applications and the specific reason why a student's application is incomplete.   After receiving this alert, the counselor can notify the parent and child to address what is needed to complete the application, and help encourage more students to seek a college degree.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2C25703-5050-43FD-A714-E61B21B1014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C25703-5050-43FD-A714-E61B21B1014A}"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819B1BB-BE32-4778-A273-4BAD4E38F0AC}" type="datetimeFigureOut">
              <a:rPr lang="en-US" smtClean="0"/>
              <a:pPr/>
              <a:t>3/9/2011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ED74BCE-43A3-4DD9-92DC-11FB2A86C0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19B1BB-BE32-4778-A273-4BAD4E38F0AC}"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4BCE-43A3-4DD9-92DC-11FB2A86C090}"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19B1BB-BE32-4778-A273-4BAD4E38F0AC}"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4BCE-43A3-4DD9-92DC-11FB2A86C090}"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19B1BB-BE32-4778-A273-4BAD4E38F0AC}"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4BCE-43A3-4DD9-92DC-11FB2A86C090}"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19B1BB-BE32-4778-A273-4BAD4E38F0AC}"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4BCE-43A3-4DD9-92DC-11FB2A86C0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19B1BB-BE32-4778-A273-4BAD4E38F0AC}"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4BCE-43A3-4DD9-92DC-11FB2A86C090}"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19B1BB-BE32-4778-A273-4BAD4E38F0AC}" type="datetimeFigureOut">
              <a:rPr lang="en-US" smtClean="0"/>
              <a:pPr/>
              <a:t>3/9/2011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74BCE-43A3-4DD9-92DC-11FB2A86C090}"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19B1BB-BE32-4778-A273-4BAD4E38F0AC}" type="datetimeFigureOut">
              <a:rPr lang="en-US" smtClean="0"/>
              <a:pPr/>
              <a:t>3/9/2011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74BCE-43A3-4DD9-92DC-11FB2A86C090}"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9B1BB-BE32-4778-A273-4BAD4E38F0AC}" type="datetimeFigureOut">
              <a:rPr lang="en-US" smtClean="0"/>
              <a:pPr/>
              <a:t>3/9/2011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74BCE-43A3-4DD9-92DC-11FB2A86C090}"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19B1BB-BE32-4778-A273-4BAD4E38F0AC}"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4BCE-43A3-4DD9-92DC-11FB2A86C090}" type="slidenum">
              <a:rPr lang="en-US" smtClean="0"/>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19B1BB-BE32-4778-A273-4BAD4E38F0AC}"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ED74BCE-43A3-4DD9-92DC-11FB2A86C09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19B1BB-BE32-4778-A273-4BAD4E38F0AC}" type="datetimeFigureOut">
              <a:rPr lang="en-US" smtClean="0"/>
              <a:pPr/>
              <a:t>3/9/2011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D74BCE-43A3-4DD9-92DC-11FB2A86C09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5571" r:id="rId1"/>
    <p:sldLayoutId id="2147485572" r:id="rId2"/>
    <p:sldLayoutId id="2147485573" r:id="rId3"/>
    <p:sldLayoutId id="2147485574" r:id="rId4"/>
    <p:sldLayoutId id="2147485575" r:id="rId5"/>
    <p:sldLayoutId id="2147485576" r:id="rId6"/>
    <p:sldLayoutId id="2147485577" r:id="rId7"/>
    <p:sldLayoutId id="2147485578" r:id="rId8"/>
    <p:sldLayoutId id="2147485579" r:id="rId9"/>
    <p:sldLayoutId id="2147485580" r:id="rId10"/>
    <p:sldLayoutId id="2147485581" r:id="rId11"/>
  </p:sldLayoutIdLst>
  <p:transition spd="med">
    <p:wipe dir="r"/>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idx="4294967295"/>
          </p:nvPr>
        </p:nvSpPr>
        <p:spPr>
          <a:xfrm>
            <a:off x="381000" y="3352800"/>
            <a:ext cx="8763000" cy="2438400"/>
          </a:xfrm>
        </p:spPr>
        <p:txBody>
          <a:bodyPr>
            <a:normAutofit fontScale="90000"/>
          </a:bodyPr>
          <a:lstStyle/>
          <a:p>
            <a:pPr algn="ctr" eaLnBrk="1" hangingPunct="1"/>
            <a:r>
              <a:rPr lang="en-US" sz="3200" b="1" dirty="0" smtClean="0">
                <a:latin typeface="Gill Sans MT" pitchFamily="34" charset="0"/>
              </a:rPr>
              <a:t/>
            </a:r>
            <a:br>
              <a:rPr lang="en-US" sz="3200" b="1"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sz="2800" dirty="0" smtClean="0">
                <a:latin typeface="Gill Sans MT" pitchFamily="34" charset="0"/>
              </a:rPr>
              <a:t/>
            </a:r>
            <a:br>
              <a:rPr lang="en-US" sz="2800" dirty="0" smtClean="0">
                <a:latin typeface="Gill Sans MT" pitchFamily="34" charset="0"/>
              </a:rPr>
            </a:br>
            <a:r>
              <a:rPr lang="en-US" i="1" dirty="0" smtClean="0"/>
              <a:t>Enhancing College Access through a </a:t>
            </a:r>
            <a:r>
              <a:rPr lang="en-US" sz="3600" i="1" dirty="0" smtClean="0"/>
              <a:t>Statewide Financial Preparation Model</a:t>
            </a:r>
            <a:r>
              <a:rPr lang="en-US" sz="2800" dirty="0" smtClean="0"/>
              <a:t/>
            </a:r>
            <a:br>
              <a:rPr lang="en-US" sz="2800" dirty="0" smtClean="0"/>
            </a:br>
            <a:r>
              <a:rPr lang="en-US" sz="2800" dirty="0" smtClean="0"/>
              <a:t>House Higher Education Committee</a:t>
            </a:r>
            <a:br>
              <a:rPr lang="en-US" sz="2800" dirty="0" smtClean="0"/>
            </a:br>
            <a:r>
              <a:rPr lang="en-US" sz="2800" dirty="0" smtClean="0"/>
              <a:t>HB 34</a:t>
            </a:r>
            <a:br>
              <a:rPr lang="en-US" sz="2800" dirty="0" smtClean="0"/>
            </a:br>
            <a:r>
              <a:rPr lang="en-US" sz="2800" dirty="0" smtClean="0"/>
              <a:t>82</a:t>
            </a:r>
            <a:r>
              <a:rPr lang="en-US" sz="2800" baseline="30000" dirty="0" smtClean="0"/>
              <a:t>nd</a:t>
            </a:r>
            <a:r>
              <a:rPr lang="en-US" sz="2800" dirty="0" smtClean="0"/>
              <a:t> Texas Legislature</a:t>
            </a:r>
            <a:br>
              <a:rPr lang="en-US" sz="2800" dirty="0" smtClean="0"/>
            </a:br>
            <a:r>
              <a:rPr lang="en-US" sz="2800" dirty="0" smtClean="0"/>
              <a:t>March 9, 2011 </a:t>
            </a:r>
            <a:br>
              <a:rPr lang="en-US" sz="2800" dirty="0" smtClean="0"/>
            </a:br>
            <a:r>
              <a:rPr lang="en-US" sz="3200" dirty="0" smtClean="0">
                <a:solidFill>
                  <a:schemeClr val="tx1"/>
                </a:solidFill>
              </a:rPr>
              <a:t>Don Baylor, Jr. &amp; Laura Rosen</a:t>
            </a:r>
            <a:br>
              <a:rPr lang="en-US" sz="3200" dirty="0" smtClean="0">
                <a:solidFill>
                  <a:schemeClr val="tx1"/>
                </a:solidFill>
              </a:rPr>
            </a:br>
            <a:r>
              <a:rPr lang="en-US" sz="3200" i="1" dirty="0" err="1" smtClean="0">
                <a:solidFill>
                  <a:schemeClr val="tx1"/>
                </a:solidFill>
              </a:rPr>
              <a:t>OpportunityTexas</a:t>
            </a:r>
            <a:r>
              <a:rPr lang="en-US" sz="3200" i="1" dirty="0" smtClean="0">
                <a:solidFill>
                  <a:schemeClr val="tx1"/>
                </a:solidFill>
              </a:rPr>
              <a:t/>
            </a:r>
            <a:br>
              <a:rPr lang="en-US" sz="3200" i="1" dirty="0" smtClean="0">
                <a:solidFill>
                  <a:schemeClr val="tx1"/>
                </a:solidFill>
              </a:rPr>
            </a:br>
            <a:endParaRPr lang="en-US" sz="3600" dirty="0" smtClean="0">
              <a:solidFill>
                <a:schemeClr val="tx1"/>
              </a:solidFill>
            </a:endParaRPr>
          </a:p>
        </p:txBody>
      </p:sp>
      <p:sp>
        <p:nvSpPr>
          <p:cNvPr id="20482" name="Rectangle 15"/>
          <p:cNvSpPr>
            <a:spLocks noChangeArrowheads="1"/>
          </p:cNvSpPr>
          <p:nvPr/>
        </p:nvSpPr>
        <p:spPr bwMode="auto">
          <a:xfrm>
            <a:off x="0" y="0"/>
            <a:ext cx="9144000" cy="152400"/>
          </a:xfrm>
          <a:prstGeom prst="rect">
            <a:avLst/>
          </a:prstGeom>
          <a:solidFill>
            <a:srgbClr val="C36926"/>
          </a:solidFill>
          <a:ln w="9525">
            <a:noFill/>
            <a:miter lim="800000"/>
            <a:headEnd/>
            <a:tailEnd/>
          </a:ln>
        </p:spPr>
        <p:txBody>
          <a:bodyPr wrap="none" anchor="ctr"/>
          <a:lstStyle/>
          <a:p>
            <a:endParaRPr lang="en-US" sz="1800"/>
          </a:p>
        </p:txBody>
      </p:sp>
      <p:pic>
        <p:nvPicPr>
          <p:cNvPr id="20483" name="Picture 31"/>
          <p:cNvPicPr>
            <a:picLocks noChangeAspect="1" noChangeArrowheads="1"/>
          </p:cNvPicPr>
          <p:nvPr/>
        </p:nvPicPr>
        <p:blipFill>
          <a:blip r:embed="rId3"/>
          <a:srcRect/>
          <a:stretch>
            <a:fillRect/>
          </a:stretch>
        </p:blipFill>
        <p:spPr bwMode="auto">
          <a:xfrm>
            <a:off x="0" y="136525"/>
            <a:ext cx="9144000" cy="1336675"/>
          </a:xfrm>
          <a:prstGeom prst="rect">
            <a:avLst/>
          </a:prstGeom>
          <a:noFill/>
          <a:ln w="9525">
            <a:noFill/>
            <a:miter lim="800000"/>
            <a:headEnd/>
            <a:tailEnd/>
          </a:ln>
        </p:spPr>
      </p:pic>
      <p:sp>
        <p:nvSpPr>
          <p:cNvPr id="20484" name="Line 32"/>
          <p:cNvSpPr>
            <a:spLocks noChangeShapeType="1"/>
          </p:cNvSpPr>
          <p:nvPr/>
        </p:nvSpPr>
        <p:spPr bwMode="auto">
          <a:xfrm>
            <a:off x="0" y="152400"/>
            <a:ext cx="9144000" cy="0"/>
          </a:xfrm>
          <a:prstGeom prst="line">
            <a:avLst/>
          </a:prstGeom>
          <a:noFill/>
          <a:ln w="31750">
            <a:solidFill>
              <a:schemeClr val="bg1"/>
            </a:solidFill>
            <a:round/>
            <a:headEnd/>
            <a:tailEnd/>
          </a:ln>
        </p:spPr>
        <p:txBody>
          <a:bodyPr wrap="none" anchor="ctr"/>
          <a:lstStyle/>
          <a:p>
            <a:endParaRPr lang="en-US"/>
          </a:p>
        </p:txBody>
      </p:sp>
      <p:sp>
        <p:nvSpPr>
          <p:cNvPr id="20485" name="Line 33"/>
          <p:cNvSpPr>
            <a:spLocks noChangeShapeType="1"/>
          </p:cNvSpPr>
          <p:nvPr/>
        </p:nvSpPr>
        <p:spPr bwMode="auto">
          <a:xfrm>
            <a:off x="1588" y="1479550"/>
            <a:ext cx="9144000" cy="0"/>
          </a:xfrm>
          <a:prstGeom prst="line">
            <a:avLst/>
          </a:prstGeom>
          <a:noFill/>
          <a:ln w="31750">
            <a:solidFill>
              <a:schemeClr val="bg1"/>
            </a:solidFill>
            <a:round/>
            <a:headEnd/>
            <a:tailEnd/>
          </a:ln>
        </p:spPr>
        <p:txBody>
          <a:bodyPr wrap="none" anchor="ctr"/>
          <a:lstStyle/>
          <a:p>
            <a:endParaRPr lang="en-US"/>
          </a:p>
        </p:txBody>
      </p:sp>
      <p:sp>
        <p:nvSpPr>
          <p:cNvPr id="20486" name="Line 34"/>
          <p:cNvSpPr>
            <a:spLocks noChangeShapeType="1"/>
          </p:cNvSpPr>
          <p:nvPr/>
        </p:nvSpPr>
        <p:spPr bwMode="auto">
          <a:xfrm>
            <a:off x="1588" y="1516063"/>
            <a:ext cx="9144000" cy="0"/>
          </a:xfrm>
          <a:prstGeom prst="line">
            <a:avLst/>
          </a:prstGeom>
          <a:noFill/>
          <a:ln w="31750">
            <a:solidFill>
              <a:srgbClr val="004C84"/>
            </a:solidFill>
            <a:round/>
            <a:headEnd/>
            <a:tailEnd/>
          </a:ln>
        </p:spPr>
        <p:txBody>
          <a:bodyPr wrap="none" anchor="ctr"/>
          <a:lstStyle/>
          <a:p>
            <a:endParaRPr lang="en-US"/>
          </a:p>
        </p:txBody>
      </p:sp>
      <p:sp>
        <p:nvSpPr>
          <p:cNvPr id="20487" name="Rectangle 35"/>
          <p:cNvSpPr>
            <a:spLocks noChangeArrowheads="1"/>
          </p:cNvSpPr>
          <p:nvPr/>
        </p:nvSpPr>
        <p:spPr bwMode="auto">
          <a:xfrm>
            <a:off x="1588" y="6705600"/>
            <a:ext cx="9144000" cy="152400"/>
          </a:xfrm>
          <a:prstGeom prst="rect">
            <a:avLst/>
          </a:prstGeom>
          <a:solidFill>
            <a:srgbClr val="C36926"/>
          </a:solidFill>
          <a:ln w="9525">
            <a:noFill/>
            <a:miter lim="800000"/>
            <a:headEnd/>
            <a:tailEnd/>
          </a:ln>
        </p:spPr>
        <p:txBody>
          <a:bodyPr wrap="none" anchor="ctr"/>
          <a:lstStyle/>
          <a:p>
            <a:endParaRPr lang="en-US" sz="1800"/>
          </a:p>
        </p:txBody>
      </p:sp>
      <p:pic>
        <p:nvPicPr>
          <p:cNvPr id="3073" name="Picture 1"/>
          <p:cNvPicPr>
            <a:picLocks noChangeAspect="1" noChangeArrowheads="1"/>
          </p:cNvPicPr>
          <p:nvPr/>
        </p:nvPicPr>
        <p:blipFill>
          <a:blip r:embed="rId4"/>
          <a:srcRect/>
          <a:stretch>
            <a:fillRect/>
          </a:stretch>
        </p:blipFill>
        <p:spPr bwMode="auto">
          <a:xfrm>
            <a:off x="6324600" y="5334000"/>
            <a:ext cx="2552700" cy="1244600"/>
          </a:xfrm>
          <a:prstGeom prst="rect">
            <a:avLst/>
          </a:prstGeom>
          <a:noFill/>
          <a:ln w="9525">
            <a:noFill/>
            <a:miter lim="800000"/>
            <a:headEnd/>
            <a:tailEnd/>
          </a:ln>
          <a:effectLst/>
        </p:spPr>
      </p:pic>
      <p:sp>
        <p:nvSpPr>
          <p:cNvPr id="12" name="Footer Placeholder 11"/>
          <p:cNvSpPr>
            <a:spLocks noGrp="1"/>
          </p:cNvSpPr>
          <p:nvPr>
            <p:ph type="ftr" sz="quarter" idx="11"/>
          </p:nvPr>
        </p:nvSpPr>
        <p:spPr>
          <a:xfrm>
            <a:off x="152400" y="6172200"/>
            <a:ext cx="3352800" cy="365125"/>
          </a:xfrm>
        </p:spPr>
        <p:txBody>
          <a:bodyPr/>
          <a:lstStyle/>
          <a:p>
            <a:r>
              <a:rPr lang="en-US" sz="1600" dirty="0" smtClean="0">
                <a:latin typeface="+mj-lt"/>
              </a:rPr>
              <a:t>baylor@cppp.org; rosen@cppp.org</a:t>
            </a:r>
            <a:endParaRPr lang="en-US" sz="1600" dirty="0">
              <a:latin typeface="+mj-lt"/>
            </a:endParaRPr>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endParaRPr lang="en-US"/>
          </a:p>
        </p:txBody>
      </p:sp>
      <p:sp>
        <p:nvSpPr>
          <p:cNvPr id="20482" name="Rectangle 15"/>
          <p:cNvSpPr>
            <a:spLocks noChangeArrowheads="1"/>
          </p:cNvSpPr>
          <p:nvPr/>
        </p:nvSpPr>
        <p:spPr bwMode="auto">
          <a:xfrm>
            <a:off x="0" y="0"/>
            <a:ext cx="9144000" cy="152400"/>
          </a:xfrm>
          <a:prstGeom prst="rect">
            <a:avLst/>
          </a:prstGeom>
          <a:solidFill>
            <a:srgbClr val="C36926"/>
          </a:solidFill>
          <a:ln w="9525">
            <a:noFill/>
            <a:miter lim="800000"/>
            <a:headEnd/>
            <a:tailEnd/>
          </a:ln>
        </p:spPr>
        <p:txBody>
          <a:bodyPr wrap="none" anchor="ctr"/>
          <a:lstStyle/>
          <a:p>
            <a:endParaRPr lang="en-US" sz="1800"/>
          </a:p>
        </p:txBody>
      </p:sp>
      <p:sp>
        <p:nvSpPr>
          <p:cNvPr id="20484" name="Line 32"/>
          <p:cNvSpPr>
            <a:spLocks noChangeShapeType="1"/>
          </p:cNvSpPr>
          <p:nvPr/>
        </p:nvSpPr>
        <p:spPr bwMode="auto">
          <a:xfrm>
            <a:off x="0" y="152400"/>
            <a:ext cx="9144000" cy="0"/>
          </a:xfrm>
          <a:prstGeom prst="line">
            <a:avLst/>
          </a:prstGeom>
          <a:noFill/>
          <a:ln w="31750">
            <a:solidFill>
              <a:schemeClr val="bg1"/>
            </a:solidFill>
            <a:round/>
            <a:headEnd/>
            <a:tailEnd/>
          </a:ln>
        </p:spPr>
        <p:txBody>
          <a:bodyPr wrap="none" anchor="ctr"/>
          <a:lstStyle/>
          <a:p>
            <a:endParaRPr lang="en-US"/>
          </a:p>
        </p:txBody>
      </p:sp>
      <p:sp>
        <p:nvSpPr>
          <p:cNvPr id="20485" name="Line 33"/>
          <p:cNvSpPr>
            <a:spLocks noChangeShapeType="1"/>
          </p:cNvSpPr>
          <p:nvPr/>
        </p:nvSpPr>
        <p:spPr bwMode="auto">
          <a:xfrm>
            <a:off x="1588" y="1479550"/>
            <a:ext cx="9144000" cy="0"/>
          </a:xfrm>
          <a:prstGeom prst="line">
            <a:avLst/>
          </a:prstGeom>
          <a:noFill/>
          <a:ln w="31750">
            <a:solidFill>
              <a:schemeClr val="bg1"/>
            </a:solidFill>
            <a:round/>
            <a:headEnd/>
            <a:tailEnd/>
          </a:ln>
        </p:spPr>
        <p:txBody>
          <a:bodyPr wrap="none" anchor="ctr"/>
          <a:lstStyle/>
          <a:p>
            <a:endParaRPr lang="en-US"/>
          </a:p>
        </p:txBody>
      </p:sp>
      <p:sp>
        <p:nvSpPr>
          <p:cNvPr id="20486" name="Line 34"/>
          <p:cNvSpPr>
            <a:spLocks noChangeShapeType="1"/>
          </p:cNvSpPr>
          <p:nvPr/>
        </p:nvSpPr>
        <p:spPr bwMode="auto">
          <a:xfrm>
            <a:off x="1588" y="1516063"/>
            <a:ext cx="9144000" cy="0"/>
          </a:xfrm>
          <a:prstGeom prst="line">
            <a:avLst/>
          </a:prstGeom>
          <a:noFill/>
          <a:ln w="31750">
            <a:solidFill>
              <a:srgbClr val="004C84"/>
            </a:solidFill>
            <a:round/>
            <a:headEnd/>
            <a:tailEnd/>
          </a:ln>
        </p:spPr>
        <p:txBody>
          <a:bodyPr wrap="none" anchor="ctr"/>
          <a:lstStyle/>
          <a:p>
            <a:endParaRPr lang="en-US"/>
          </a:p>
        </p:txBody>
      </p:sp>
      <p:sp>
        <p:nvSpPr>
          <p:cNvPr id="20487" name="Rectangle 35"/>
          <p:cNvSpPr>
            <a:spLocks noChangeArrowheads="1"/>
          </p:cNvSpPr>
          <p:nvPr/>
        </p:nvSpPr>
        <p:spPr bwMode="auto">
          <a:xfrm>
            <a:off x="1588" y="6705600"/>
            <a:ext cx="9144000" cy="152400"/>
          </a:xfrm>
          <a:prstGeom prst="rect">
            <a:avLst/>
          </a:prstGeom>
          <a:solidFill>
            <a:srgbClr val="C36926"/>
          </a:solidFill>
          <a:ln w="9525">
            <a:noFill/>
            <a:miter lim="800000"/>
            <a:headEnd/>
            <a:tailEnd/>
          </a:ln>
        </p:spPr>
        <p:txBody>
          <a:bodyPr wrap="none" anchor="ctr"/>
          <a:lstStyle/>
          <a:p>
            <a:endParaRPr lang="en-US" sz="1800"/>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PDF" r:id="rId4" imgW="1080000" imgH="1080000" progId="FoxitReader.Document">
              <p:embed/>
            </p:oleObj>
          </a:graphicData>
        </a:graphic>
      </p:graphicFrame>
      <p:pic>
        <p:nvPicPr>
          <p:cNvPr id="1029" name="Picture 5"/>
          <p:cNvPicPr>
            <a:picLocks noChangeAspect="1" noChangeArrowheads="1"/>
          </p:cNvPicPr>
          <p:nvPr/>
        </p:nvPicPr>
        <p:blipFill>
          <a:blip r:embed="rId5"/>
          <a:srcRect/>
          <a:stretch>
            <a:fillRect/>
          </a:stretch>
        </p:blipFill>
        <p:spPr bwMode="auto">
          <a:xfrm>
            <a:off x="-1295400" y="-1219200"/>
            <a:ext cx="12192000" cy="8839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Financial Barriers to College Access</a:t>
            </a:r>
            <a:endParaRPr lang="en-US" dirty="0"/>
          </a:p>
        </p:txBody>
      </p:sp>
      <p:sp>
        <p:nvSpPr>
          <p:cNvPr id="3" name="Content Placeholder 2"/>
          <p:cNvSpPr>
            <a:spLocks noGrp="1"/>
          </p:cNvSpPr>
          <p:nvPr>
            <p:ph idx="1"/>
          </p:nvPr>
        </p:nvSpPr>
        <p:spPr>
          <a:xfrm>
            <a:off x="457200" y="1524000"/>
            <a:ext cx="8229600" cy="5029200"/>
          </a:xfrm>
        </p:spPr>
        <p:txBody>
          <a:bodyPr>
            <a:normAutofit fontScale="92500" lnSpcReduction="10000"/>
          </a:bodyPr>
          <a:lstStyle/>
          <a:p>
            <a:endParaRPr lang="en-US" dirty="0" smtClean="0"/>
          </a:p>
          <a:p>
            <a:r>
              <a:rPr lang="en-US" dirty="0" smtClean="0"/>
              <a:t>Families </a:t>
            </a:r>
            <a:r>
              <a:rPr lang="en-US" b="1" dirty="0" smtClean="0"/>
              <a:t>overestimate</a:t>
            </a:r>
            <a:r>
              <a:rPr lang="en-US" dirty="0" smtClean="0"/>
              <a:t> college costs</a:t>
            </a:r>
          </a:p>
          <a:p>
            <a:r>
              <a:rPr lang="en-US" b="1" dirty="0" smtClean="0"/>
              <a:t>Uncertainty</a:t>
            </a:r>
            <a:r>
              <a:rPr lang="en-US" dirty="0" smtClean="0"/>
              <a:t> over financing college decreases a student’s likelihood of college enrollment</a:t>
            </a:r>
          </a:p>
          <a:p>
            <a:r>
              <a:rPr lang="en-US" dirty="0" smtClean="0"/>
              <a:t>Low- and moderate-income students are </a:t>
            </a:r>
            <a:r>
              <a:rPr lang="en-US" i="1" dirty="0" smtClean="0"/>
              <a:t>less likely </a:t>
            </a:r>
            <a:r>
              <a:rPr lang="en-US" dirty="0" smtClean="0"/>
              <a:t>to be enrolled in </a:t>
            </a:r>
            <a:r>
              <a:rPr lang="en-US" b="1" dirty="0" smtClean="0"/>
              <a:t>college savings plans</a:t>
            </a:r>
          </a:p>
          <a:p>
            <a:r>
              <a:rPr lang="en-US" dirty="0" smtClean="0"/>
              <a:t>FAFSA application is </a:t>
            </a:r>
            <a:r>
              <a:rPr lang="en-US" b="1" dirty="0" smtClean="0"/>
              <a:t>difficult</a:t>
            </a:r>
            <a:r>
              <a:rPr lang="en-US" dirty="0" smtClean="0"/>
              <a:t> to navigate</a:t>
            </a:r>
          </a:p>
          <a:p>
            <a:pPr lvl="1"/>
            <a:r>
              <a:rPr lang="en-US" dirty="0" smtClean="0"/>
              <a:t>1 in 5 Texas students do not complete the FAFSA because they do not know how to apply</a:t>
            </a:r>
          </a:p>
          <a:p>
            <a:pPr lvl="1"/>
            <a:r>
              <a:rPr lang="en-US" dirty="0" smtClean="0"/>
              <a:t>1 in 5 Texas students do not apply for financial aid because the process is too time-consuming</a:t>
            </a:r>
          </a:p>
          <a:p>
            <a:pPr lvl="1"/>
            <a:r>
              <a:rPr lang="en-US" dirty="0" smtClean="0"/>
              <a:t>58%  of Texas students do not complete the FAFSA because they believe they are ineligible for financial aid</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FAFSA Completion Supports College Access</a:t>
            </a:r>
            <a:endParaRPr lang="en-US" dirty="0"/>
          </a:p>
        </p:txBody>
      </p:sp>
      <p:sp>
        <p:nvSpPr>
          <p:cNvPr id="3" name="Content Placeholder 2"/>
          <p:cNvSpPr>
            <a:spLocks noGrp="1"/>
          </p:cNvSpPr>
          <p:nvPr>
            <p:ph idx="1"/>
          </p:nvPr>
        </p:nvSpPr>
        <p:spPr>
          <a:xfrm>
            <a:off x="457200" y="1676400"/>
            <a:ext cx="8229600" cy="5029200"/>
          </a:xfrm>
        </p:spPr>
        <p:txBody>
          <a:bodyPr>
            <a:normAutofit/>
          </a:bodyPr>
          <a:lstStyle/>
          <a:p>
            <a:pPr>
              <a:buNone/>
            </a:pPr>
            <a:endParaRPr lang="en-US" dirty="0" smtClean="0"/>
          </a:p>
          <a:p>
            <a:r>
              <a:rPr lang="en-US" dirty="0" smtClean="0"/>
              <a:t>90% of FAFSA completers attend college (Dept. of Education)</a:t>
            </a:r>
          </a:p>
          <a:p>
            <a:r>
              <a:rPr lang="en-US" dirty="0" smtClean="0"/>
              <a:t>Central Texas Student Futures Project (UT RMC):</a:t>
            </a:r>
          </a:p>
          <a:p>
            <a:pPr lvl="1">
              <a:buNone/>
            </a:pPr>
            <a:r>
              <a:rPr lang="en-US" i="1" dirty="0" smtClean="0"/>
              <a:t>FAFSA completion increased odds of college enrollment</a:t>
            </a:r>
          </a:p>
          <a:p>
            <a:pPr lvl="1"/>
            <a:r>
              <a:rPr lang="en-US" dirty="0" smtClean="0"/>
              <a:t>Odds for low-income students increased by 235% </a:t>
            </a:r>
          </a:p>
          <a:p>
            <a:pPr lvl="1"/>
            <a:r>
              <a:rPr lang="en-US" dirty="0" smtClean="0"/>
              <a:t>Odds for Hispanic students increased by 349%</a:t>
            </a:r>
          </a:p>
          <a:p>
            <a:pPr lvl="1"/>
            <a:r>
              <a:rPr lang="en-US" dirty="0" smtClean="0"/>
              <a:t>Odds for general population increased by 116%</a:t>
            </a:r>
          </a:p>
          <a:p>
            <a:pPr lvl="1"/>
            <a:endParaRPr lang="en-US" dirty="0" smtClean="0"/>
          </a:p>
          <a:p>
            <a:pPr>
              <a:buNone/>
            </a:pPr>
            <a:endParaRPr lang="en-US" dirty="0" smtClean="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smtClean="0"/>
              <a:t>Strategies to Enhance Financial Preparation for College</a:t>
            </a:r>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p:txBody>
          <a:bodyPr/>
          <a:lstStyle/>
          <a:p>
            <a:pPr algn="ctr"/>
            <a:r>
              <a:rPr lang="en-US" sz="1800" i="1" dirty="0" err="1" smtClean="0">
                <a:latin typeface="+mj-lt"/>
              </a:rPr>
              <a:t>OpportunityTexa</a:t>
            </a:r>
            <a:r>
              <a:rPr lang="en-US" sz="1800" dirty="0" err="1" smtClean="0">
                <a:latin typeface="+mj-lt"/>
              </a:rPr>
              <a:t>s</a:t>
            </a:r>
            <a:r>
              <a:rPr lang="en-US" sz="1800" dirty="0" smtClean="0">
                <a:latin typeface="+mj-lt"/>
              </a:rPr>
              <a:t>, 2011</a:t>
            </a:r>
            <a:endParaRPr lang="en-US" sz="1800" dirty="0">
              <a:latin typeface="+mj-lt"/>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FAFSA Completion Pilot Project—College Access Initiative</a:t>
            </a:r>
            <a:endParaRPr lang="en-US" dirty="0"/>
          </a:p>
        </p:txBody>
      </p:sp>
      <p:sp>
        <p:nvSpPr>
          <p:cNvPr id="3" name="Content Placeholder 2"/>
          <p:cNvSpPr>
            <a:spLocks noGrp="1"/>
          </p:cNvSpPr>
          <p:nvPr>
            <p:ph idx="1"/>
          </p:nvPr>
        </p:nvSpPr>
        <p:spPr/>
        <p:txBody>
          <a:bodyPr>
            <a:normAutofit/>
          </a:bodyPr>
          <a:lstStyle/>
          <a:p>
            <a:r>
              <a:rPr lang="en-US" dirty="0" smtClean="0"/>
              <a:t>Engages 20 sites to make FAFSA completion an </a:t>
            </a:r>
            <a:r>
              <a:rPr lang="en-US" b="1" dirty="0" smtClean="0"/>
              <a:t>integral part of college &amp; career readiness </a:t>
            </a:r>
            <a:r>
              <a:rPr lang="en-US" dirty="0" smtClean="0"/>
              <a:t>(Austin, Baytown, Dallas, Houston, San Antonio)</a:t>
            </a:r>
          </a:p>
          <a:p>
            <a:r>
              <a:rPr lang="en-US" dirty="0" smtClean="0"/>
              <a:t>Enables schools/districts to </a:t>
            </a:r>
            <a:r>
              <a:rPr lang="en-US" b="1" dirty="0" smtClean="0"/>
              <a:t>request and receive FAFSA completion information</a:t>
            </a:r>
            <a:r>
              <a:rPr lang="en-US" dirty="0" smtClean="0"/>
              <a:t> for individual high school students or a specified group of high school students (FERPA-Compliant)</a:t>
            </a:r>
          </a:p>
          <a:p>
            <a:r>
              <a:rPr lang="en-US" dirty="0" smtClean="0"/>
              <a:t>Alerts </a:t>
            </a:r>
            <a:r>
              <a:rPr lang="en-US" b="1" dirty="0" smtClean="0"/>
              <a:t>counselors</a:t>
            </a:r>
            <a:r>
              <a:rPr lang="en-US" dirty="0" smtClean="0"/>
              <a:t> about incomplete applications</a:t>
            </a:r>
          </a:p>
          <a:p>
            <a:r>
              <a:rPr lang="en-US" dirty="0" smtClean="0"/>
              <a:t>Similar effort boosted FAFSA completion rates from </a:t>
            </a:r>
            <a:r>
              <a:rPr lang="en-US" b="1" dirty="0" smtClean="0"/>
              <a:t>55 to 90 percent </a:t>
            </a:r>
            <a:r>
              <a:rPr lang="en-US" dirty="0" smtClean="0"/>
              <a:t>in Chicago Public Schools</a:t>
            </a:r>
          </a:p>
          <a:p>
            <a:endParaRPr lang="en-US"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Taking Financial Preparation to Scale</a:t>
            </a:r>
            <a:endParaRPr lang="en-US" dirty="0"/>
          </a:p>
        </p:txBody>
      </p:sp>
      <p:sp>
        <p:nvSpPr>
          <p:cNvPr id="3" name="Content Placeholder 2"/>
          <p:cNvSpPr>
            <a:spLocks noGrp="1"/>
          </p:cNvSpPr>
          <p:nvPr>
            <p:ph idx="1"/>
          </p:nvPr>
        </p:nvSpPr>
        <p:spPr>
          <a:xfrm>
            <a:off x="457200" y="1935480"/>
            <a:ext cx="8229600" cy="4922520"/>
          </a:xfrm>
        </p:spPr>
        <p:txBody>
          <a:bodyPr>
            <a:normAutofit fontScale="70000" lnSpcReduction="20000"/>
          </a:bodyPr>
          <a:lstStyle/>
          <a:p>
            <a:r>
              <a:rPr lang="en-US" sz="3400" b="1" dirty="0" smtClean="0"/>
              <a:t>Robust &amp; Innovative Public Policy</a:t>
            </a:r>
          </a:p>
          <a:p>
            <a:pPr lvl="1"/>
            <a:r>
              <a:rPr lang="en-US" dirty="0" smtClean="0"/>
              <a:t>K-14 Financial Education (Smarter Texas, HB 399, SB 290)</a:t>
            </a:r>
          </a:p>
          <a:p>
            <a:pPr lvl="1"/>
            <a:r>
              <a:rPr lang="en-US" dirty="0" smtClean="0"/>
              <a:t>College Savings Incentives- Texas Save &amp; Match (HB 1001)</a:t>
            </a:r>
          </a:p>
          <a:p>
            <a:pPr lvl="1"/>
            <a:r>
              <a:rPr lang="en-US" dirty="0" smtClean="0"/>
              <a:t>FAFSA Goal-Setting &amp; Integration into College Preparation (HB 34)</a:t>
            </a:r>
          </a:p>
          <a:p>
            <a:pPr lvl="1"/>
            <a:r>
              <a:rPr lang="en-US" dirty="0" smtClean="0"/>
              <a:t>College Access Challenge Grant</a:t>
            </a:r>
          </a:p>
          <a:p>
            <a:r>
              <a:rPr lang="en-US" sz="3400" b="1" dirty="0" smtClean="0"/>
              <a:t>Cross-Sector Partnerships &amp; Stakeholder Engagement</a:t>
            </a:r>
          </a:p>
          <a:p>
            <a:pPr lvl="1"/>
            <a:r>
              <a:rPr lang="en-US" dirty="0" smtClean="0"/>
              <a:t>Chambers of Commerce, Business, Philanthropy</a:t>
            </a:r>
          </a:p>
          <a:p>
            <a:pPr lvl="1"/>
            <a:r>
              <a:rPr lang="en-US" dirty="0" smtClean="0"/>
              <a:t>School Districts, Boards, Charters</a:t>
            </a:r>
          </a:p>
          <a:p>
            <a:pPr lvl="1"/>
            <a:r>
              <a:rPr lang="en-US" dirty="0" smtClean="0"/>
              <a:t>State Agencies (TEA, THECB, HHSC, TWC), U.S. Department of Education</a:t>
            </a:r>
          </a:p>
          <a:p>
            <a:pPr lvl="1"/>
            <a:r>
              <a:rPr lang="en-US" dirty="0" smtClean="0"/>
              <a:t>College Access Orgs, Community Tax Centers, Nonprofit Service</a:t>
            </a:r>
          </a:p>
          <a:p>
            <a:r>
              <a:rPr lang="en-US" sz="3400" b="1" dirty="0" smtClean="0"/>
              <a:t>Platforms to Raise Awareness &amp; Take Action</a:t>
            </a:r>
          </a:p>
          <a:p>
            <a:pPr lvl="1"/>
            <a:r>
              <a:rPr lang="en-US" dirty="0" err="1" smtClean="0"/>
              <a:t>OpportunityTexas</a:t>
            </a:r>
            <a:r>
              <a:rPr lang="en-US" dirty="0" smtClean="0"/>
              <a:t>, </a:t>
            </a:r>
            <a:r>
              <a:rPr lang="en-US" dirty="0" err="1" smtClean="0"/>
              <a:t>GenerationTexas</a:t>
            </a:r>
            <a:endParaRPr lang="en-US" dirty="0" smtClean="0"/>
          </a:p>
          <a:p>
            <a:pPr lvl="1"/>
            <a:r>
              <a:rPr lang="en-US" dirty="0" smtClean="0"/>
              <a:t>College for All Texans, GO Centers </a:t>
            </a:r>
          </a:p>
          <a:p>
            <a:pPr lvl="1"/>
            <a:r>
              <a:rPr lang="en-US" dirty="0" smtClean="0"/>
              <a:t>Financial Aid Saturdays</a:t>
            </a:r>
          </a:p>
          <a:p>
            <a:pPr lvl="1"/>
            <a:r>
              <a:rPr lang="en-US" dirty="0" smtClean="0"/>
              <a:t>Traditional &amp; Social Media</a:t>
            </a:r>
          </a:p>
          <a:p>
            <a:pPr lvl="1"/>
            <a:r>
              <a:rPr lang="en-US" dirty="0" smtClean="0"/>
              <a:t>Community Tax Centers </a:t>
            </a:r>
          </a:p>
          <a:p>
            <a:endParaRPr lang="en-US" dirty="0" smtClean="0"/>
          </a:p>
          <a:p>
            <a:pPr lvl="1"/>
            <a:endParaRPr lang="en-US" dirty="0" smtClean="0"/>
          </a:p>
          <a:p>
            <a:pPr lvl="1"/>
            <a:endParaRPr lang="en-US" dirty="0"/>
          </a:p>
        </p:txBody>
      </p:sp>
      <p:pic>
        <p:nvPicPr>
          <p:cNvPr id="17411" name="Picture 3"/>
          <p:cNvPicPr>
            <a:picLocks noChangeAspect="1" noChangeArrowheads="1"/>
          </p:cNvPicPr>
          <p:nvPr/>
        </p:nvPicPr>
        <p:blipFill>
          <a:blip r:embed="rId3"/>
          <a:srcRect/>
          <a:stretch>
            <a:fillRect/>
          </a:stretch>
        </p:blipFill>
        <p:spPr bwMode="auto">
          <a:xfrm>
            <a:off x="5943600" y="5257800"/>
            <a:ext cx="2438400" cy="1168400"/>
          </a:xfrm>
          <a:prstGeom prst="rect">
            <a:avLst/>
          </a:prstGeom>
          <a:noFill/>
          <a:ln w="9525">
            <a:noFill/>
            <a:miter lim="800000"/>
            <a:headEnd/>
            <a:tailEnd/>
          </a:ln>
          <a:effectLst/>
        </p:spPr>
      </p:pic>
    </p:spTree>
  </p:cSld>
  <p:clrMapOvr>
    <a:masterClrMapping/>
  </p:clrMapOvr>
  <p:transition spd="med">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34427</TotalTime>
  <Words>690</Words>
  <Application>Microsoft Office PowerPoint</Application>
  <PresentationFormat>On-screen Show (4:3)</PresentationFormat>
  <Paragraphs>79</Paragraphs>
  <Slides>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Flow</vt:lpstr>
      <vt:lpstr>PDF</vt:lpstr>
      <vt:lpstr>               Enhancing College Access through a Statewide Financial Preparation Model House Higher Education Committee HB 34 82nd Texas Legislature March 9, 2011  Don Baylor, Jr. &amp; Laura Rosen OpportunityTexas </vt:lpstr>
      <vt:lpstr>Slide 2</vt:lpstr>
      <vt:lpstr>Financial Barriers to College Access</vt:lpstr>
      <vt:lpstr>FAFSA Completion Supports College Access</vt:lpstr>
      <vt:lpstr>Strategies to Enhance Financial Preparation for College</vt:lpstr>
      <vt:lpstr>FAFSA Completion Pilot Project—College Access Initiative</vt:lpstr>
      <vt:lpstr>Taking Financial Preparation to Scale</vt:lpstr>
    </vt:vector>
  </TitlesOfParts>
  <Company>CPPP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lcavazos</dc:creator>
  <cp:lastModifiedBy>Don Baylor</cp:lastModifiedBy>
  <cp:revision>489</cp:revision>
  <cp:lastPrinted>2009-04-22T19:24:48Z</cp:lastPrinted>
  <dcterms:created xsi:type="dcterms:W3CDTF">2005-06-07T18:52:45Z</dcterms:created>
  <dcterms:modified xsi:type="dcterms:W3CDTF">2011-03-09T16:23:04Z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